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B5E7E-4E09-4AED-99F1-487D61AF29B4}" type="datetimeFigureOut">
              <a:rPr lang="fi-FI" smtClean="0"/>
              <a:pPr/>
              <a:t>22.11.2012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757-82B7-49D7-AE1C-9E1A4F61D5F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14290"/>
            <a:ext cx="81439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Production of </a:t>
            </a:r>
            <a:r>
              <a:rPr lang="en-IE" dirty="0" err="1" smtClean="0"/>
              <a:t>Compactainer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28596" y="857232"/>
            <a:ext cx="4786346" cy="400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b="1" dirty="0" smtClean="0">
                <a:solidFill>
                  <a:schemeClr val="tx1"/>
                </a:solidFill>
              </a:rPr>
              <a:t>Capabilities Required for the production of  KHW </a:t>
            </a:r>
            <a:r>
              <a:rPr lang="en-IE" b="1" dirty="0" err="1" smtClean="0">
                <a:solidFill>
                  <a:schemeClr val="tx1"/>
                </a:solidFill>
              </a:rPr>
              <a:t>Compactainer</a:t>
            </a:r>
            <a:endParaRPr lang="en-IE" b="1" dirty="0" smtClean="0">
              <a:solidFill>
                <a:schemeClr val="tx1"/>
              </a:solidFill>
            </a:endParaRPr>
          </a:p>
          <a:p>
            <a:endParaRPr lang="en-IE" b="1" dirty="0" smtClean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§"/>
            </a:pPr>
            <a:r>
              <a:rPr lang="en-IE" sz="1600" b="1" dirty="0" smtClean="0">
                <a:solidFill>
                  <a:schemeClr val="tx1"/>
                </a:solidFill>
              </a:rPr>
              <a:t>Tube processing</a:t>
            </a:r>
            <a:r>
              <a:rPr lang="en-IE" sz="1600" dirty="0" smtClean="0">
                <a:solidFill>
                  <a:schemeClr val="tx1"/>
                </a:solidFill>
              </a:rPr>
              <a:t>, including cutting, bending</a:t>
            </a:r>
          </a:p>
          <a:p>
            <a:pPr marL="174625" indent="-174625">
              <a:buFont typeface="Wingdings" pitchFamily="2" charset="2"/>
              <a:buChar char="§"/>
            </a:pPr>
            <a:endParaRPr lang="en-IE" sz="1600" dirty="0" smtClean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§"/>
            </a:pPr>
            <a:r>
              <a:rPr lang="en-IE" sz="1600" b="1" dirty="0" smtClean="0">
                <a:solidFill>
                  <a:schemeClr val="tx1"/>
                </a:solidFill>
              </a:rPr>
              <a:t>Wire processing</a:t>
            </a:r>
            <a:r>
              <a:rPr lang="en-IE" sz="1600" dirty="0" smtClean="0">
                <a:solidFill>
                  <a:schemeClr val="tx1"/>
                </a:solidFill>
              </a:rPr>
              <a:t>, including cutting bending</a:t>
            </a:r>
          </a:p>
          <a:p>
            <a:pPr marL="174625" indent="-174625">
              <a:buFont typeface="Wingdings" pitchFamily="2" charset="2"/>
              <a:buChar char="§"/>
            </a:pPr>
            <a:endParaRPr lang="en-IE" sz="1600" b="1" dirty="0" smtClean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§"/>
            </a:pPr>
            <a:r>
              <a:rPr lang="en-IE" sz="1600" b="1" dirty="0" smtClean="0">
                <a:solidFill>
                  <a:schemeClr val="tx1"/>
                </a:solidFill>
              </a:rPr>
              <a:t>Assembly welding</a:t>
            </a:r>
            <a:r>
              <a:rPr lang="en-IE" sz="1600" dirty="0" smtClean="0">
                <a:solidFill>
                  <a:schemeClr val="tx1"/>
                </a:solidFill>
              </a:rPr>
              <a:t>, using either manual or robot welding (MAG)</a:t>
            </a:r>
          </a:p>
          <a:p>
            <a:pPr marL="174625" indent="-174625">
              <a:buFont typeface="Wingdings" pitchFamily="2" charset="2"/>
              <a:buChar char="§"/>
            </a:pPr>
            <a:endParaRPr lang="en-IE" sz="1600" b="1" dirty="0" smtClean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§"/>
            </a:pPr>
            <a:r>
              <a:rPr lang="en-IE" sz="1600" b="1" dirty="0" err="1" smtClean="0">
                <a:solidFill>
                  <a:schemeClr val="tx1"/>
                </a:solidFill>
              </a:rPr>
              <a:t>Electrogalvanization</a:t>
            </a:r>
            <a:r>
              <a:rPr lang="en-IE" sz="1600" b="1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process in which a layer of zinc is bonded to steel in order to protect against corrosion. The process involves electroplating, running a current of electricity through a saline/zinc solution with a zinc anode and steel conductor</a:t>
            </a:r>
            <a:endParaRPr lang="en-IE" sz="16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3885898" cy="522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73018" y="2628114"/>
            <a:ext cx="2941362" cy="211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8596" y="214290"/>
            <a:ext cx="81439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Tube Bending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428596" y="658600"/>
            <a:ext cx="8143932" cy="6056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600" b="1" dirty="0" smtClean="0">
                <a:solidFill>
                  <a:schemeClr val="tx1"/>
                </a:solidFill>
              </a:rPr>
              <a:t>Tube bending / Required machinery</a:t>
            </a:r>
          </a:p>
          <a:p>
            <a:r>
              <a:rPr lang="en-IE" sz="1400" dirty="0" smtClean="0">
                <a:solidFill>
                  <a:schemeClr val="tx1"/>
                </a:solidFill>
              </a:rPr>
              <a:t> Example o</a:t>
            </a:r>
            <a:r>
              <a:rPr lang="en-US" sz="1400" dirty="0" smtClean="0">
                <a:solidFill>
                  <a:schemeClr val="tx1"/>
                </a:solidFill>
              </a:rPr>
              <a:t>f </a:t>
            </a:r>
            <a:r>
              <a:rPr lang="en-US" sz="1400" dirty="0" err="1" smtClean="0">
                <a:solidFill>
                  <a:schemeClr val="tx1"/>
                </a:solidFill>
              </a:rPr>
              <a:t>K.Hartwall’s</a:t>
            </a:r>
            <a:r>
              <a:rPr lang="en-US" sz="1400" dirty="0" smtClean="0">
                <a:solidFill>
                  <a:schemeClr val="tx1"/>
                </a:solidFill>
              </a:rPr>
              <a:t> bending requirements for tubes, with general requirement to be able to bend with double head machine “2 times * 2,0 * 40mm” round tube or alternatively “2 times * 1,5 * 30mm” square tube 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Example Precision tube 50x25x2,0, E220H with Bending radius R = 45mm inside</a:t>
            </a:r>
          </a:p>
          <a:p>
            <a:pPr marL="623888" indent="-266700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Example of </a:t>
            </a:r>
            <a:r>
              <a:rPr lang="it-IT" sz="1400" dirty="0" smtClean="0">
                <a:solidFill>
                  <a:schemeClr val="tx1"/>
                </a:solidFill>
              </a:rPr>
              <a:t>Precision tube 30x15x1,5 E220C with bending radius R = 40mm inside</a:t>
            </a: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r>
              <a:rPr lang="it-IT" sz="1400" dirty="0" smtClean="0">
                <a:solidFill>
                  <a:schemeClr val="tx1"/>
                </a:solidFill>
              </a:rPr>
              <a:t>Example of Precision tube 19x19x2,0 E220C, with bending radius R = 50mm inside</a:t>
            </a: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endParaRPr lang="it-IT" sz="1400" dirty="0" smtClean="0">
              <a:solidFill>
                <a:schemeClr val="tx1"/>
              </a:solidFill>
            </a:endParaRPr>
          </a:p>
          <a:p>
            <a:pPr marL="623888" indent="-266700">
              <a:buFont typeface="Wingdings" pitchFamily="2" charset="2"/>
              <a:buChar char="§"/>
            </a:pPr>
            <a:r>
              <a:rPr lang="it-IT" sz="1400" dirty="0" smtClean="0">
                <a:solidFill>
                  <a:schemeClr val="tx1"/>
                </a:solidFill>
              </a:rPr>
              <a:t>Other include e.g. Precision tube 22x22x1,65 E370C, with bending  radius R = 70 mm inside, Precision tube ø20x1,5 E220C, with bending radius R = 40 mm inside</a:t>
            </a:r>
          </a:p>
          <a:p>
            <a:pPr marL="623888" indent="-266700"/>
            <a:endParaRPr lang="en-US" sz="1400" dirty="0" smtClean="0">
              <a:solidFill>
                <a:schemeClr val="tx1"/>
              </a:solidFill>
            </a:endParaRPr>
          </a:p>
          <a:p>
            <a:endParaRPr lang="en-IE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icture1 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1934086"/>
            <a:ext cx="133220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icture1 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3" y="1934086"/>
            <a:ext cx="1357322" cy="101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icture1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9" y="3459228"/>
            <a:ext cx="133220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Picture1 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4" y="3459228"/>
            <a:ext cx="1357322" cy="101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Picture1 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1" y="3459228"/>
            <a:ext cx="1357321" cy="101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Picture1 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1288" y="4877975"/>
            <a:ext cx="8580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Picture1 0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4296" y="4877975"/>
            <a:ext cx="12370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14290"/>
            <a:ext cx="81439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Wire mesh welding</a:t>
            </a:r>
            <a:endParaRPr lang="en-IE" dirty="0"/>
          </a:p>
        </p:txBody>
      </p:sp>
      <p:pic>
        <p:nvPicPr>
          <p:cNvPr id="2050" name="Picture 2" descr="C:\Users\EEHE\AppData\Local\Microsoft\Windows\Temporary Internet Files\Content.Outlook\JQCLZWD4\IMG_1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40" y="2919426"/>
            <a:ext cx="2435231" cy="1826423"/>
          </a:xfrm>
          <a:prstGeom prst="rect">
            <a:avLst/>
          </a:prstGeom>
          <a:noFill/>
        </p:spPr>
      </p:pic>
      <p:pic>
        <p:nvPicPr>
          <p:cNvPr id="2051" name="Picture 3" descr="C:\Users\EEHE\AppData\Local\Microsoft\Windows\Temporary Internet Files\Content.Outlook\JQCLZWD4\IMG_1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287" y="5062566"/>
            <a:ext cx="1822440" cy="1366830"/>
          </a:xfrm>
          <a:prstGeom prst="rect">
            <a:avLst/>
          </a:prstGeom>
          <a:noFill/>
        </p:spPr>
      </p:pic>
      <p:pic>
        <p:nvPicPr>
          <p:cNvPr id="2053" name="Picture 5" descr="C:\Users\EEHE\AppData\Local\Microsoft\Windows\Temporary Internet Files\Content.Outlook\JQCLZWD4\IMG_1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39" y="5062566"/>
            <a:ext cx="1809763" cy="1357322"/>
          </a:xfrm>
          <a:prstGeom prst="rect">
            <a:avLst/>
          </a:prstGeom>
          <a:noFill/>
        </p:spPr>
      </p:pic>
      <p:pic>
        <p:nvPicPr>
          <p:cNvPr id="2054" name="Picture 6" descr="C:\Users\EEHE\AppData\Local\Microsoft\Windows\Temporary Internet Files\Content.Outlook\JQCLZWD4\IMG_1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5112" y="5062566"/>
            <a:ext cx="1809763" cy="1357322"/>
          </a:xfrm>
          <a:prstGeom prst="rect">
            <a:avLst/>
          </a:prstGeom>
          <a:noFill/>
        </p:spPr>
      </p:pic>
      <p:pic>
        <p:nvPicPr>
          <p:cNvPr id="2055" name="Picture 7" descr="C:\Users\EEHE\AppData\Local\Microsoft\Windows\Temporary Internet Files\Content.Outlook\JQCLZWD4\IMG_1937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8121" y="2901566"/>
            <a:ext cx="2500330" cy="18752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28596" y="785794"/>
            <a:ext cx="6143668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600" b="1" dirty="0" smtClean="0">
                <a:solidFill>
                  <a:schemeClr val="tx1"/>
                </a:solidFill>
              </a:rPr>
              <a:t>Wire mesh welding / Required machinery or capabilities</a:t>
            </a:r>
          </a:p>
          <a:p>
            <a:r>
              <a:rPr lang="en-IE" sz="1400" dirty="0" smtClean="0">
                <a:solidFill>
                  <a:schemeClr val="tx1"/>
                </a:solidFill>
              </a:rPr>
              <a:t>Mesh welding robots e.g.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IDEAL, SCHLATTER, VARO, CEMSA</a:t>
            </a:r>
          </a:p>
          <a:p>
            <a:pPr marL="446088" indent="-177800"/>
            <a:endParaRPr lang="en-IE" sz="1400" dirty="0" smtClean="0">
              <a:solidFill>
                <a:schemeClr val="tx1"/>
              </a:solidFill>
            </a:endParaRPr>
          </a:p>
          <a:p>
            <a:pPr marL="177800" indent="-177800"/>
            <a:r>
              <a:rPr lang="en-IE" sz="1400" dirty="0" smtClean="0">
                <a:solidFill>
                  <a:schemeClr val="tx1"/>
                </a:solidFill>
              </a:rPr>
              <a:t>Other Requirements &amp; Specifications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Wire dimension 2-8mm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Maximum size of the mesh </a:t>
            </a:r>
            <a:r>
              <a:rPr lang="fi-FI" sz="1400" dirty="0" smtClean="0">
                <a:solidFill>
                  <a:schemeClr val="tx1"/>
                </a:solidFill>
              </a:rPr>
              <a:t>lenght 2000mm, width 1500mm and with minimum mesh of 25x25mm</a:t>
            </a:r>
            <a:endParaRPr lang="en-IE" sz="14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410219" y="492599"/>
            <a:ext cx="1869114" cy="24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 rot="20152183">
            <a:off x="6755936" y="1343293"/>
            <a:ext cx="107157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FF0000"/>
                </a:solidFill>
              </a:rPr>
              <a:t>Example</a:t>
            </a: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14290"/>
            <a:ext cx="81439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mtClean="0"/>
              <a:t>Welding of Roll cage products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428596" y="785794"/>
            <a:ext cx="8143932" cy="400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600" b="1" dirty="0" smtClean="0">
                <a:solidFill>
                  <a:schemeClr val="tx1"/>
                </a:solidFill>
              </a:rPr>
              <a:t>Assembly Welding / Required machinery or capabilities</a:t>
            </a:r>
          </a:p>
          <a:p>
            <a:r>
              <a:rPr lang="en-IE" sz="1400" dirty="0" smtClean="0">
                <a:solidFill>
                  <a:schemeClr val="tx1"/>
                </a:solidFill>
              </a:rPr>
              <a:t> Single, double or triple head robot welding machine equipment, with e.g. one of welding robots mentioned below and a turning table where possible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err="1" smtClean="0">
                <a:solidFill>
                  <a:schemeClr val="tx1"/>
                </a:solidFill>
              </a:rPr>
              <a:t>Motoman</a:t>
            </a:r>
            <a:r>
              <a:rPr lang="en-IE" sz="1400" dirty="0" smtClean="0">
                <a:solidFill>
                  <a:schemeClr val="tx1"/>
                </a:solidFill>
              </a:rPr>
              <a:t> HP20D-6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err="1" smtClean="0">
                <a:solidFill>
                  <a:schemeClr val="tx1"/>
                </a:solidFill>
              </a:rPr>
              <a:t>Motoman</a:t>
            </a:r>
            <a:r>
              <a:rPr lang="en-IE" sz="1400" dirty="0" smtClean="0">
                <a:solidFill>
                  <a:schemeClr val="tx1"/>
                </a:solidFill>
              </a:rPr>
              <a:t> MA1900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(</a:t>
            </a:r>
            <a:r>
              <a:rPr lang="en-IE" sz="1400" dirty="0" err="1" smtClean="0">
                <a:solidFill>
                  <a:schemeClr val="tx1"/>
                </a:solidFill>
              </a:rPr>
              <a:t>Motoman</a:t>
            </a:r>
            <a:r>
              <a:rPr lang="en-IE" sz="1400" dirty="0" smtClean="0">
                <a:solidFill>
                  <a:schemeClr val="tx1"/>
                </a:solidFill>
              </a:rPr>
              <a:t> MA1800)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OTC AII-B4L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OTC AII-V6L</a:t>
            </a:r>
          </a:p>
          <a:p>
            <a:pPr marL="446088" indent="-177800">
              <a:buFont typeface="Wingdings" pitchFamily="2" charset="2"/>
              <a:buChar char="§"/>
            </a:pPr>
            <a:endParaRPr lang="en-IE" sz="1400" dirty="0" smtClean="0">
              <a:solidFill>
                <a:schemeClr val="tx1"/>
              </a:solidFill>
            </a:endParaRPr>
          </a:p>
          <a:p>
            <a:pPr marL="177800" indent="-177800"/>
            <a:r>
              <a:rPr lang="en-IE" sz="1400" dirty="0" smtClean="0">
                <a:solidFill>
                  <a:schemeClr val="tx1"/>
                </a:solidFill>
              </a:rPr>
              <a:t>Other Requirements &amp; Specifications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Dimensions of the welding table with width</a:t>
            </a:r>
            <a:r>
              <a:rPr lang="fi-FI" sz="1400" dirty="0" smtClean="0">
                <a:solidFill>
                  <a:schemeClr val="tx1"/>
                </a:solidFill>
              </a:rPr>
              <a:t> min 3,5m, depth min 1,25m (e.g. Type RM2-750)</a:t>
            </a:r>
          </a:p>
          <a:p>
            <a:pPr marL="446088" indent="-177800"/>
            <a:endParaRPr lang="en-IE" sz="1400" dirty="0" smtClean="0">
              <a:solidFill>
                <a:schemeClr val="tx1"/>
              </a:solidFill>
            </a:endParaRP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Welding equipment 350 </a:t>
            </a:r>
            <a:r>
              <a:rPr lang="en-IE" sz="1400" dirty="0" err="1" smtClean="0">
                <a:solidFill>
                  <a:schemeClr val="tx1"/>
                </a:solidFill>
              </a:rPr>
              <a:t>amper</a:t>
            </a:r>
            <a:endParaRPr lang="en-IE" sz="1400" dirty="0" smtClean="0">
              <a:solidFill>
                <a:schemeClr val="tx1"/>
              </a:solidFill>
            </a:endParaRP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Water cooled welding nozzle (if possible)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Welding nozzle cleaning station (recommended)</a:t>
            </a:r>
          </a:p>
          <a:p>
            <a:pPr marL="446088" indent="-177800">
              <a:buFont typeface="Wingdings" pitchFamily="2" charset="2"/>
              <a:buChar char="§"/>
            </a:pPr>
            <a:r>
              <a:rPr lang="en-IE" sz="1400" dirty="0" smtClean="0">
                <a:solidFill>
                  <a:schemeClr val="tx1"/>
                </a:solidFill>
              </a:rPr>
              <a:t>Welding gas CO2 or Arcon+CO2</a:t>
            </a:r>
          </a:p>
          <a:p>
            <a:endParaRPr lang="en-IE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EEHE\AppData\Local\Microsoft\Windows\Temporary Internet Files\Content.Outlook\JQCLZWD4\Turn table (2)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857760"/>
            <a:ext cx="1905013" cy="14287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857884" y="6253042"/>
            <a:ext cx="2143140" cy="40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000" dirty="0" smtClean="0">
                <a:solidFill>
                  <a:schemeClr val="tx1"/>
                </a:solidFill>
              </a:rPr>
              <a:t>Example of welding turning table (manual)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723" t="1449" r="6011" b="2402"/>
          <a:stretch>
            <a:fillRect/>
          </a:stretch>
        </p:blipFill>
        <p:spPr bwMode="auto">
          <a:xfrm>
            <a:off x="7643834" y="1571612"/>
            <a:ext cx="131726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143248"/>
            <a:ext cx="933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EEHE\AppData\Local\Microsoft\Windows\Temporary Internet Files\Content.Outlook\JQCLZWD4\IMG_1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908" y="4868911"/>
            <a:ext cx="1905013" cy="14287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319569" y="6270837"/>
            <a:ext cx="2143140" cy="40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000" dirty="0" smtClean="0">
                <a:solidFill>
                  <a:schemeClr val="tx1"/>
                </a:solidFill>
              </a:rPr>
              <a:t>Example of triple welding  station with turning table (</a:t>
            </a:r>
            <a:r>
              <a:rPr lang="en-IE" sz="1000" dirty="0" err="1" smtClean="0">
                <a:solidFill>
                  <a:schemeClr val="tx1"/>
                </a:solidFill>
              </a:rPr>
              <a:t>Motoman</a:t>
            </a:r>
            <a:r>
              <a:rPr lang="en-IE" sz="10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7" name="Picture 3" descr="C:\Users\EEHE\AppData\Local\Microsoft\Windows\Temporary Internet Files\Content.Outlook\JQCLZWD4\IMG_19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239" y="4876663"/>
            <a:ext cx="1871576" cy="140368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85786" y="6291029"/>
            <a:ext cx="2143140" cy="40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000" dirty="0" smtClean="0">
                <a:solidFill>
                  <a:schemeClr val="tx1"/>
                </a:solidFill>
              </a:rPr>
              <a:t>Example of double head welding  station with turning table (</a:t>
            </a:r>
            <a:r>
              <a:rPr lang="en-IE" sz="1000" dirty="0" err="1" smtClean="0">
                <a:solidFill>
                  <a:schemeClr val="tx1"/>
                </a:solidFill>
              </a:rPr>
              <a:t>Motoman</a:t>
            </a:r>
            <a:r>
              <a:rPr lang="en-IE" sz="10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14290"/>
            <a:ext cx="81439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Surface Treatment of Roll cage products / Electro plating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1812760"/>
            <a:ext cx="8143932" cy="161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600" b="1" dirty="0">
                <a:solidFill>
                  <a:schemeClr val="tx1"/>
                </a:solidFill>
              </a:rPr>
              <a:t>KHW requirement for Electroplating</a:t>
            </a:r>
          </a:p>
          <a:p>
            <a:r>
              <a:rPr lang="en-IE" sz="1400" dirty="0">
                <a:solidFill>
                  <a:schemeClr val="tx1"/>
                </a:solidFill>
              </a:rPr>
              <a:t>KHW requires an electroplating based on requirements</a:t>
            </a:r>
            <a:endParaRPr lang="en-US" sz="1400" dirty="0">
              <a:solidFill>
                <a:schemeClr val="tx1"/>
              </a:solidFill>
            </a:endParaRPr>
          </a:p>
          <a:p>
            <a:pPr marL="623888" indent="-177800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Electroplating: EN12329:2008</a:t>
            </a:r>
          </a:p>
          <a:p>
            <a:pPr marL="623888" indent="-177800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Topcoat: Lacquer/sealer</a:t>
            </a:r>
          </a:p>
          <a:p>
            <a:pPr marL="623888" indent="-177800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Quality Control by Salt Spray Tests: ISO </a:t>
            </a:r>
            <a:r>
              <a:rPr lang="en-US" sz="1400" dirty="0" smtClean="0">
                <a:solidFill>
                  <a:schemeClr val="tx1"/>
                </a:solidFill>
              </a:rPr>
              <a:t>9227 (min. 96/144 hours)</a:t>
            </a:r>
          </a:p>
          <a:p>
            <a:pPr marL="623888" indent="-177800">
              <a:buFont typeface="Wingdings" pitchFamily="2" charset="2"/>
              <a:buChar char="§"/>
            </a:pPr>
            <a:r>
              <a:rPr lang="en-US" sz="1400" u="sng" dirty="0" smtClean="0">
                <a:solidFill>
                  <a:schemeClr val="tx1"/>
                </a:solidFill>
              </a:rPr>
              <a:t>Bath sizes should be minimum 2m depth, 800 wide and 3-6 meter long, to fit products with sizes e.g. 800mm wide x 1800mm long x 300mm width</a:t>
            </a:r>
            <a:endParaRPr lang="en-US" sz="1400" u="sng" dirty="0">
              <a:solidFill>
                <a:schemeClr val="tx1"/>
              </a:solidFill>
            </a:endParaRPr>
          </a:p>
          <a:p>
            <a:pPr marL="623888" indent="-177800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78579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600" b="1" dirty="0">
                <a:solidFill>
                  <a:schemeClr val="tx1"/>
                </a:solidFill>
              </a:rPr>
              <a:t>Electroplating (“</a:t>
            </a:r>
            <a:r>
              <a:rPr lang="en-IE" sz="1600" b="1" dirty="0" err="1">
                <a:solidFill>
                  <a:schemeClr val="tx1"/>
                </a:solidFill>
              </a:rPr>
              <a:t>Electrogalvanization</a:t>
            </a:r>
            <a:r>
              <a:rPr lang="en-IE" sz="1600" b="1" dirty="0">
                <a:solidFill>
                  <a:schemeClr val="tx1"/>
                </a:solidFill>
              </a:rPr>
              <a:t>”) in General</a:t>
            </a:r>
          </a:p>
          <a:p>
            <a:r>
              <a:rPr lang="en-US" sz="1400" dirty="0" err="1">
                <a:solidFill>
                  <a:schemeClr val="tx1"/>
                </a:solidFill>
              </a:rPr>
              <a:t>Electrogalvanization</a:t>
            </a:r>
            <a:r>
              <a:rPr lang="en-US" sz="1400" dirty="0">
                <a:solidFill>
                  <a:schemeClr val="tx1"/>
                </a:solidFill>
              </a:rPr>
              <a:t> is a galvanization process in which a layer of zinc is bonded to steel in order to protect against corrosion. The process involves electroplating, running a current of electricity through a saline/zinc solution with a zinc anode and steel conductor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3473604"/>
            <a:ext cx="8143932" cy="3022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Electroplating of KHW components are done according to the standard EN12329:2000. Typical requirement of for KHW Products electroplating is Fe/Zn12/A; which means: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57188" indent="-179388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Fe = base steel material to be electroplated</a:t>
            </a:r>
          </a:p>
          <a:p>
            <a:pPr marL="357188" indent="-179388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Zn12 = zinc layer on top of the steel, layer thickness 8-12 microns</a:t>
            </a:r>
          </a:p>
          <a:p>
            <a:pPr marL="357188" indent="-179388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 = code for the chromate type, bright</a:t>
            </a:r>
          </a:p>
          <a:p>
            <a:pPr marL="357188" indent="-179388"/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This specification is marked on the assembly drawing and is specified individually for each type of Product</a:t>
            </a:r>
          </a:p>
          <a:p>
            <a:r>
              <a:rPr lang="en-US" sz="1400" dirty="0">
                <a:solidFill>
                  <a:schemeClr val="tx1"/>
                </a:solidFill>
              </a:rPr>
              <a:t>More detailed information of the electroplating requirement can be found on the standard mentioned earlier, </a:t>
            </a:r>
          </a:p>
          <a:p>
            <a:r>
              <a:rPr lang="en-US" sz="1400" dirty="0">
                <a:solidFill>
                  <a:schemeClr val="tx1"/>
                </a:solidFill>
              </a:rPr>
              <a:t>EN12329:2000.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One basic exception compared to standard EN12329:2000 is that </a:t>
            </a:r>
            <a:r>
              <a:rPr lang="en-US" sz="1400" dirty="0" err="1">
                <a:solidFill>
                  <a:schemeClr val="tx1"/>
                </a:solidFill>
              </a:rPr>
              <a:t>K.Hartwall</a:t>
            </a:r>
            <a:r>
              <a:rPr lang="en-US" sz="1400" dirty="0">
                <a:solidFill>
                  <a:schemeClr val="tx1"/>
                </a:solidFill>
              </a:rPr>
              <a:t> is using only 3-valent chromium (Cr3</a:t>
            </a:r>
            <a:r>
              <a:rPr lang="en-US" sz="1400" baseline="30000" dirty="0">
                <a:solidFill>
                  <a:schemeClr val="tx1"/>
                </a:solidFill>
              </a:rPr>
              <a:t>+</a:t>
            </a:r>
            <a:r>
              <a:rPr lang="en-US" sz="1400" dirty="0">
                <a:solidFill>
                  <a:schemeClr val="tx1"/>
                </a:solidFill>
              </a:rPr>
              <a:t>) in blue </a:t>
            </a:r>
            <a:r>
              <a:rPr lang="en-US" sz="1400" dirty="0" err="1">
                <a:solidFill>
                  <a:schemeClr val="tx1"/>
                </a:solidFill>
              </a:rPr>
              <a:t>passivation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K.Hartwall</a:t>
            </a:r>
            <a:r>
              <a:rPr lang="en-US" sz="1400" dirty="0">
                <a:solidFill>
                  <a:schemeClr val="tx1"/>
                </a:solidFill>
              </a:rPr>
              <a:t> requires this also from its partners making electroplating.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618</Words>
  <Application>Microsoft Office PowerPoint</Application>
  <PresentationFormat>On-screen Show (4:3)</PresentationFormat>
  <Paragraphs>85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Eero</dc:creator>
  <cp:lastModifiedBy>Eero</cp:lastModifiedBy>
  <cp:revision>37</cp:revision>
  <dcterms:created xsi:type="dcterms:W3CDTF">2012-10-25T05:47:10Z</dcterms:created>
  <dcterms:modified xsi:type="dcterms:W3CDTF">2012-11-22T10:12:43Z</dcterms:modified>
</cp:coreProperties>
</file>